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— Return Format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 Results &amp; Grouper Integration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2026.3.6.03626  |  KodeMed GmbH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Example Response (XML)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with outputFormat=xml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3474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&lt;CodingResults&gt;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&lt;SessionId&gt;a1b2c3d4-e5f6-7890&lt;/SessionId&gt;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&lt;Success&gt;true&lt;/Success&gt;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&lt;CodingAction&gt;Applied&lt;/CodingAction&gt;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&lt;Applied&gt;true&lt;/Applied&gt;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&lt;CasesProcessed&gt;1&lt;/CasesProcessed&gt;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&lt;DiagnosesCount&gt;4&lt;/DiagnosesCount&gt;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&lt;TreatmentsCount&gt;2&lt;/TreatmentsCount&gt;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&lt;ResultData&gt;&amp;lt;Unternehmen&amp;gt;...&amp;lt;/Unternehmen&amp;gt;&lt;/ResultData&gt;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&lt;CodingResults&gt;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&lt;Result fall_id="12345"&gt;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&lt;Tariff&gt;SWISSDRG&lt;/Tariff&gt;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&lt;DrgCode&gt;I68A&lt;/DrgCode&gt;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&lt;CostWeight&gt;1.245&lt;/CostWeight&gt;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&lt;EffectiveCostWeight&gt;1.312&lt;/EffectiveCostWeight&gt;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&lt;Pccl&gt;2&lt;/Pccl&gt;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&lt;Los&gt;7&lt;/Los&gt;&lt;Ltp&gt;2&lt;/Ltp&gt;&lt;Htp&gt;18&lt;/Htp&gt;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&lt;MainDiagnosis&gt;I63.9&lt;/MainDiagnosis&gt;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&lt;GrouperVersion&gt;13.0&lt;/GrouperVersion&gt;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&lt;GroupingSuccess&gt;true&lt;/GroupingSuccess&gt;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&lt;/Result&gt;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&lt;/CodingResults&gt;</a:t>
            </a:r>
            <a:endParaRPr lang="en-US" sz="85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85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&lt;/CodingResults&gt;</a:t>
            </a:r>
            <a:endParaRPr lang="en-US" sz="850" dirty="0"/>
          </a:p>
        </p:txBody>
      </p:sp>
      <p:sp>
        <p:nvSpPr>
          <p:cNvPr id="6" name="Shape 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7" name="Shape 5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Roadmap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evolution</a:t>
            </a:r>
            <a:endParaRPr lang="en-US" sz="11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Timeline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Feature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Current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SwissDRG, TARPSY, ST Reha grouper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Q2 2026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SPLG Spitalplanungsleistungsgrouper (integration test ready)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Q4 2026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Multi-tariff per case (DRG + SPLG)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2027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Real-time grouper suggestions during coding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6" name="Shape 3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Questions?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286000" y="256032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286000" y="256032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7" name="Text 5"/>
          <p:cNvSpPr/>
          <p:nvPr/>
        </p:nvSpPr>
        <p:spPr>
          <a:xfrm>
            <a:off x="2468880" y="2651760"/>
            <a:ext cx="4206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info@kodemed.com
</a:t>
            </a:r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https://kodemed.com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Supported Tariff Systems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production + roadmap</a:t>
            </a:r>
            <a:endParaRPr lang="en-US" sz="11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828800"/>
                <a:gridCol w="2286000"/>
                <a:gridCol w="18288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Tariff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Status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Production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 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v1.0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TARPSY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Production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TARPSY 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v1.0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 Reha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✅ Production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 Reha 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v1.0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SPLG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🔜 Planned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SPLG Grouper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Q2 2026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3474720"/>
            <a:ext cx="82296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457200" y="3474720"/>
            <a:ext cx="82296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7" name="Text 4"/>
          <p:cNvSpPr/>
          <p:nvPr/>
        </p:nvSpPr>
        <p:spPr>
          <a:xfrm>
            <a:off x="640080" y="3566160"/>
            <a:ext cx="7863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SPLG (ambulante Pauschalen) wird als neuer Tarif in codingResults[] integriert.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bestehende Struktur bleibt abwärtskompatibel.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9" name="Shape 6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7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Integration Flow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 → KodeMed DLL → CodingUI → Results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143000"/>
            <a:ext cx="73152" cy="502920"/>
          </a:xfrm>
          <a:prstGeom prst="rect">
            <a:avLst/>
          </a:prstGeom>
          <a:solidFill>
            <a:srgbClr val="888888"/>
          </a:solidFill>
          <a:ln/>
        </p:spPr>
      </p:sp>
      <p:sp>
        <p:nvSpPr>
          <p:cNvPr id="5" name="Shape 3"/>
          <p:cNvSpPr/>
          <p:nvPr/>
        </p:nvSpPr>
        <p:spPr>
          <a:xfrm>
            <a:off x="530352" y="1143000"/>
            <a:ext cx="8156448" cy="502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85800" y="114300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8888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SendConfig(xml/json)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389120" y="114300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Initialize: server URL, OAuth2, output format</a:t>
            </a:r>
            <a:endParaRPr lang="en-US" sz="950" dirty="0"/>
          </a:p>
        </p:txBody>
      </p:sp>
      <p:sp>
        <p:nvSpPr>
          <p:cNvPr id="8" name="Shape 6"/>
          <p:cNvSpPr/>
          <p:nvPr/>
        </p:nvSpPr>
        <p:spPr>
          <a:xfrm>
            <a:off x="457200" y="1783080"/>
            <a:ext cx="73152" cy="502920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9" name="Shape 7"/>
          <p:cNvSpPr/>
          <p:nvPr/>
        </p:nvSpPr>
        <p:spPr>
          <a:xfrm>
            <a:off x="530352" y="1783080"/>
            <a:ext cx="8156448" cy="502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685800" y="178308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DoCodingWithFormat(spigesXml, SpiGes)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389120" y="178308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login → WebSocket → Open browser UI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7200" y="2423160"/>
            <a:ext cx="73152" cy="502920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3" name="Shape 11"/>
          <p:cNvSpPr/>
          <p:nvPr/>
        </p:nvSpPr>
        <p:spPr>
          <a:xfrm>
            <a:off x="530352" y="2423160"/>
            <a:ext cx="8156448" cy="502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85800" y="242316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 User codes interactively in CodingUI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389120" y="242316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Add/edit diagnoses, procedures → Live grouper (DRG/TARPSY/SPLG)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57200" y="3063240"/>
            <a:ext cx="73152" cy="502920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7" name="Shape 15"/>
          <p:cNvSpPr/>
          <p:nvPr/>
        </p:nvSpPr>
        <p:spPr>
          <a:xfrm>
            <a:off x="530352" y="3063240"/>
            <a:ext cx="8156448" cy="502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85800" y="306324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4. User clicks Apply / Discard / Close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389120" y="306324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CodingAction: Applied | Discarded | Cancelled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457200" y="3703320"/>
            <a:ext cx="73152" cy="502920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1" name="Shape 19"/>
          <p:cNvSpPr/>
          <p:nvPr/>
        </p:nvSpPr>
        <p:spPr>
          <a:xfrm>
            <a:off x="530352" y="3703320"/>
            <a:ext cx="8156448" cy="502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685800" y="370332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5. GetResults() → CodingResults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389120" y="370332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info + statistics + grouper results + modified SpiGes data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2286000" y="160020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▼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2286000" y="224028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▼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2286000" y="288036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▼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2286000" y="3520440"/>
            <a:ext cx="457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</a:rPr>
              <a:t>▼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29" name="Shape 27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0" name="Text 28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Two Integration Modes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(UI) vs Headless (batch)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023360" cy="29260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4023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234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Interactive Mode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64592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DoCodingWithFormat()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OAuth2 authentication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WebSocket session to server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Embedded browser (WebView2)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User codes in CodingUI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Live grouper results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Apply / Discard / Cancel
</a:t>
            </a:r>
            <a:pPr indent="0" marL="0">
              <a:buNone/>
            </a:pPr>
            <a:r>
              <a:rPr lang="en-US" sz="900" b="1" dirty="0">
                <a:solidFill>
                  <a:srgbClr val="FF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BLOCKING: holds calling thread
</a:t>
            </a:r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 Daily coding workflow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846320" y="1097280"/>
            <a:ext cx="4023360" cy="29260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234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Headless Mode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0" y="164592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DoCoding()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No browser / no UI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Data validation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Server-side grouping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Batch processing
</a:t>
            </a:r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Returns CodingResults
</a:t>
            </a:r>
            <a:pPr indent="0" marL="0">
              <a:buNone/>
            </a:pPr>
            <a:r>
              <a:rPr lang="en-US" sz="900" i="1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Use: Batch import, nightly jobs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57200" y="4160520"/>
            <a:ext cx="8229600" cy="411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4160520"/>
            <a:ext cx="822960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4206240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modes return the same CodingResults structure via GetResults()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16" name="Shape 14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CodingClient for REST/WebSocket?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 is blocking — CodingClient decouples the HIS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4023360" cy="36576"/>
          </a:xfrm>
          <a:prstGeom prst="rect">
            <a:avLst/>
          </a:prstGeom>
          <a:solidFill>
            <a:srgbClr val="FF6666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1887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666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A: COM DLL (blocking)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365760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HIS thread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DoCodingWithFormat() ──
</a:t>
            </a:r>
            <a:pPr indent="0" marL="0">
              <a:buNone/>
            </a:pPr>
            <a:r>
              <a:rPr lang="en-US" sz="900" b="1" dirty="0">
                <a:solidFill>
                  <a:srgbClr val="FF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BLOCKED 2-15 min ──────
</a:t>
            </a:r>
            <a:pPr indent="0" marL="0"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returns result ────────
</a:t>
            </a:r>
            <a:pPr indent="0" marL="0">
              <a:buNone/>
            </a:pPr>
            <a:r>
              <a:rPr lang="en-US" sz="900" b="1" dirty="0">
                <a:solidFill>
                  <a:srgbClr val="FF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HIS UI freezes during session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4846320" y="1097280"/>
            <a:ext cx="402336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1887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Options B &amp; C: CodingClient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0" y="1508760"/>
            <a:ext cx="38404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HIS thread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POST /coding/session ──
</a:t>
            </a:r>
            <a:pPr indent="0" marL="0">
              <a:buNone/>
            </a:pPr>
            <a:r>
              <a:rPr lang="en-US" sz="900" b="1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returns immediately ───
</a:t>
            </a:r>
            <a:pPr indent="0" marL="0">
              <a:buNone/>
            </a:pPr>
            <a:r>
              <a:rPr lang="en-US" sz="900" dirty="0">
                <a:solidFill>
                  <a:srgbClr val="0F9E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CodingClient (coder's PC)
</a:t>
            </a:r>
            <a:pPr indent="0" marL="0">
              <a:buNone/>
            </a:pPr>
            <a:r>
              <a:rPr lang="en-US" sz="800" dirty="0">
                <a:solidFill>
                  <a:srgbClr val="D4D4D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── DoCodingWithFormat() ── blocked here, not in HIS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274320" y="310896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74320" y="310896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32004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REST/WebSocket Integration Flow via CodingClient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57200" y="3566160"/>
            <a:ext cx="1463040" cy="411480"/>
          </a:xfrm>
          <a:prstGeom prst="roundRect">
            <a:avLst>
              <a:gd name="adj" fmla="val 11111"/>
            </a:avLst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3566160"/>
            <a:ext cx="54864" cy="411480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548640" y="354787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HIS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548640" y="373075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session</a:t>
            </a:r>
            <a:endParaRPr lang="en-US" sz="750" dirty="0"/>
          </a:p>
        </p:txBody>
      </p:sp>
      <p:sp>
        <p:nvSpPr>
          <p:cNvPr id="19" name="Shape 17"/>
          <p:cNvSpPr/>
          <p:nvPr/>
        </p:nvSpPr>
        <p:spPr>
          <a:xfrm>
            <a:off x="2194560" y="3566160"/>
            <a:ext cx="1463040" cy="411480"/>
          </a:xfrm>
          <a:prstGeom prst="roundRect">
            <a:avLst>
              <a:gd name="adj" fmla="val 11111"/>
            </a:avLst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194560" y="3566160"/>
            <a:ext cx="54864" cy="411480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21" name="Text 19"/>
          <p:cNvSpPr/>
          <p:nvPr/>
        </p:nvSpPr>
        <p:spPr>
          <a:xfrm>
            <a:off x="2286000" y="354787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Server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2286000" y="373075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 to coder</a:t>
            </a:r>
            <a:endParaRPr lang="en-US" sz="750" dirty="0"/>
          </a:p>
        </p:txBody>
      </p:sp>
      <p:sp>
        <p:nvSpPr>
          <p:cNvPr id="23" name="Shape 21"/>
          <p:cNvSpPr/>
          <p:nvPr/>
        </p:nvSpPr>
        <p:spPr>
          <a:xfrm>
            <a:off x="3931920" y="3566160"/>
            <a:ext cx="1463040" cy="411480"/>
          </a:xfrm>
          <a:prstGeom prst="roundRect">
            <a:avLst>
              <a:gd name="adj" fmla="val 11111"/>
            </a:avLst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931920" y="3566160"/>
            <a:ext cx="54864" cy="411480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5" name="Text 23"/>
          <p:cNvSpPr/>
          <p:nvPr/>
        </p:nvSpPr>
        <p:spPr>
          <a:xfrm>
            <a:off x="4023360" y="354787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CodingClient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023360" y="373075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DoCodingWithFormat()</a:t>
            </a:r>
            <a:endParaRPr lang="en-US" sz="750" dirty="0"/>
          </a:p>
        </p:txBody>
      </p:sp>
      <p:sp>
        <p:nvSpPr>
          <p:cNvPr id="27" name="Shape 25"/>
          <p:cNvSpPr/>
          <p:nvPr/>
        </p:nvSpPr>
        <p:spPr>
          <a:xfrm>
            <a:off x="6035040" y="3566160"/>
            <a:ext cx="1463040" cy="411480"/>
          </a:xfrm>
          <a:prstGeom prst="roundRect">
            <a:avLst>
              <a:gd name="adj" fmla="val 11111"/>
            </a:avLst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035040" y="3566160"/>
            <a:ext cx="54864" cy="411480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9" name="Text 27"/>
          <p:cNvSpPr/>
          <p:nvPr/>
        </p:nvSpPr>
        <p:spPr>
          <a:xfrm>
            <a:off x="6126480" y="354787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WebView2 UI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126480" y="373075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codes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7772400" y="3566160"/>
            <a:ext cx="1463040" cy="411480"/>
          </a:xfrm>
          <a:prstGeom prst="roundRect">
            <a:avLst>
              <a:gd name="adj" fmla="val 11111"/>
            </a:avLst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7772400" y="3566160"/>
            <a:ext cx="54864" cy="411480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33" name="Text 31"/>
          <p:cNvSpPr/>
          <p:nvPr/>
        </p:nvSpPr>
        <p:spPr>
          <a:xfrm>
            <a:off x="7863840" y="354787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Results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7863840" y="3730752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server → HIS</a:t>
            </a:r>
            <a:endParaRPr lang="en-US" sz="750" dirty="0"/>
          </a:p>
        </p:txBody>
      </p:sp>
      <p:sp>
        <p:nvSpPr>
          <p:cNvPr id="35" name="Text 33"/>
          <p:cNvSpPr/>
          <p:nvPr/>
        </p:nvSpPr>
        <p:spPr>
          <a:xfrm>
            <a:off x="1920240" y="36118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3657600" y="36118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669280" y="36118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7498080" y="361188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→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457200" y="4160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HIS stays responsive  •  Blocking runs on coder's workstation  •  Results via poll, webhook, or WS event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41" name="Shape 39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2" name="Text 40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GetResults() — Response Structure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 object: CodingResults</a:t>
            </a:r>
            <a:endParaRPr lang="en-US" sz="11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371600"/>
                <a:gridCol w="48463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Field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Unique coding session 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success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bool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Processing succeeded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enum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Applied(1) | Discarded(2) | Cancelled(3) | Timeout(4) | Error(5)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Final SpiGes XML/JSON (modified if Applied, original otherwise)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originalData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Original data before coding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modifiedData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Modified data (only set if Applied)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casesProcessed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Number of cases processed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diagnosesCount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diagnoses across all cases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treatmentsCount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Total treatments across all cases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warnings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string[]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Processing warnings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6" name="Shape 3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codingResults[] — Grouper Results Per Case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entry per case with DRG/tariff data</a:t>
            </a:r>
            <a:endParaRPr lang="en-US" sz="11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914400"/>
        </p:xfrm>
        <a:graphic>
          <a:graphicData uri="http://schemas.openxmlformats.org/drawingml/2006/table">
            <a:tbl>
              <a:tblPr/>
              <a:tblGrid>
                <a:gridCol w="2286000"/>
                <a:gridCol w="1371600"/>
                <a:gridCol w="45720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Field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tariff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SWISSDRG | TARPSY | STREHA | SPLG (future)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drgCode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Assigned DRG/PCG/RCG code (e.g. I68A)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decimal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Cost 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effectiveCostWeight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decimal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Effective CW after LOS adjustments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pccl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Patient Clinical Complexity Level (0-4)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los / ltp / htp / alos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int/decimal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Length of stay, low/high trim, average LOS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mainDiagnosis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Main diagnosis (ICD code)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procedures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string[]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CHOP procedure codes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supplements[]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object[]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Additional payments (code, amount, count)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grouperVersion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Grouper version used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groupingSuccess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bool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Whether grouping succeeded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6" name="Shape 3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SPLG — Planned Extension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Spitalplanungsleistungsgrouper integration (Q2 2026)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02336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4023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234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Current: Inpatient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164592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SwissDRG — Acute care
</a:t>
            </a:r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TARPSY — Psychiatry
</a:t>
            </a:r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 Reha — Rehabilitation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tariff: "SWISSDRG" | "TARPSY" | "STREHA"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846320" y="1097280"/>
            <a:ext cx="4023360" cy="25603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46320" y="1097280"/>
            <a:ext cx="4023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234440"/>
            <a:ext cx="3657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Future: + SPLG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5029200" y="1645920"/>
            <a:ext cx="365760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SPLG — Spitalplanungsleistungsgrouper
</a:t>
            </a:r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fields: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splgCode, splgVersion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ambulatory, baseRate
</a:t>
            </a:r>
            <a:pPr indent="0" marL="0">
              <a:buNone/>
            </a:pPr>
            <a:r>
              <a:rPr lang="en-US" sz="900" dirty="0">
                <a:solidFill>
                  <a:srgbClr val="E9713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minutesOR, complexity
</a:t>
            </a:r>
            <a:pPr indent="0" marL="0">
              <a:buNone/>
            </a:pPr>
            <a:r>
              <a:rPr lang="en-US" sz="900" dirty="0">
                <a:solidFill>
                  <a:srgbClr val="0F9E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tariff: "SPLG"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840480"/>
            <a:ext cx="8229600" cy="6400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7200" y="3840480"/>
            <a:ext cx="8229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2"/>
          <p:cNvSpPr/>
          <p:nvPr/>
        </p:nvSpPr>
        <p:spPr>
          <a:xfrm>
            <a:off x="640080" y="393192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Backwards compatible: existing integrations continue to work unchanged. SPLG adds new fields to codingResults[].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16" name="Shape 14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7" name="Text 15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Example Response (JSON)</a:t>
            </a:r>
            <a:endParaRPr lang="en-US" sz="26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GetResults() after successful coding session</a:t>
            </a:r>
            <a:endParaRPr lang="en-US" sz="11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8229600" cy="3474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097280"/>
            <a:ext cx="7863840" cy="32918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"sessionId": "a1b2c3d4-e5f6-7890",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"success": true,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"codingAction": 1,  // Applied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"applied": true,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"casesProcessed": 1,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"resultData": "&lt;Unternehmen&gt;...&lt;/Unternehmen&gt;",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"codingResults": [{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"fallId": 12345,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"tariff": "SWISSDRG",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"drgCode": "I68A",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"costWeight": 1.245,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"effectiveCostWeight": 1.312,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"pccl": 2,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"los": 7,  "ltp": 2,  "htp": 18,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"mainDiagnosis": "I63.9",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"procedures": ["39.74.11", "99.BA.11"],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"grouperVersion": "13.0",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"groupingSuccess": true,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"supplements": [{ "code": "ZE-2026-01.01", "amount": 1250.00 }]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}]</a:t>
            </a:r>
            <a:endParaRPr lang="en-US" sz="900" dirty="0"/>
          </a:p>
          <a:p>
            <a:pPr indent="0" marL="0">
              <a:spcAft>
                <a:spcPts val="1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7" name="Shape 5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AG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— KodeMed GmbH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GetResults() — Return Format</dc:title>
  <dc:subject>PptxGenJS Presentation</dc:subject>
  <dc:creator>KodeMed GmbH</dc:creator>
  <cp:lastModifiedBy>KodeMed GmbH</cp:lastModifiedBy>
  <cp:revision>1</cp:revision>
  <dcterms:created xsi:type="dcterms:W3CDTF">2026-03-19T13:35:34Z</dcterms:created>
  <dcterms:modified xsi:type="dcterms:W3CDTF">2026-03-19T13:35:34Z</dcterms:modified>
</cp:coreProperties>
</file>