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Architettura del sistema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CTO, amministrazione IT &amp; DevOps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Webhook post-codifica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Callback HTTP fire-and-forget dopo le sessioni di codifica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Come funziona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codificatore completa la sessione (Applica/Annulla/...)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invia JSON in POST all’URL configurato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Asincrono: non blocca il codificatore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Retry con backoff esponenziale (1s→2s→4s...60s)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retry su 4xx (eccetto 429)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48640" y="301752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Configurazione (variabili d’ambiente)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3291840"/>
          <a:ext cx="3749040" cy="914400"/>
        </p:xfrm>
        <a:graphic>
          <a:graphicData uri="http://schemas.openxmlformats.org/drawingml/2006/table">
            <a:tbl>
              <a:tblPr/>
              <a:tblGrid>
                <a:gridCol w="2560320"/>
                <a:gridCol w="1188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KODEMED_HOOK_INCLUDE_RESULT_DATA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KODEMED_HOOK_INCLUDE_GROUPER_RESULTS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Payload del webhook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4937760" y="1554480"/>
            <a:ext cx="3657600" cy="23774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5029200" y="1609344"/>
            <a:ext cx="3474720" cy="2267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 https://his.example.com/api/results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Content-Type: application/json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"eventType": "coding_session_completed",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"sessionId": "sess_abc123",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"codingAction": "Applied",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"applied": true,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"username": "dr.muller",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"sourceFormat": "SpiGes",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"casesProcessed": 3,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"diagnosesCount": 12,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"treatmentsCount": 7,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"resultData": "...(opt-in)...",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"grouperResults": [...(opt-in)...]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4937760" y="40690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Auth: token bearer o header personalizzato (solo config locale)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Distribuzione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Docker, on-premise, cloud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Componenti server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1554480"/>
            <a:ext cx="374904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609344"/>
            <a:ext cx="356616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Docker Compose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services: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["8080:8080"]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kodemed-dataserver: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kodemed/dataserver:latest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["8081:8081"]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kodemed-grouper-server: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kodemed/grouper-server:latest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["8082:8082"]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kodemed-ui: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kodemed/codingui:latest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["3000:3000"]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OIDC Provider (external IdP, not bundled)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https://customer-sso.example.com/auth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Distribuzione client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CodingClient: EXE portatile autonomo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Copiare in qualsiasi cartella e avviare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Registrazione automatica DLL + variabili d’ambiente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Citrix/VDI: pubblicare come app o nell’immagine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Policy: impostare KODEMED_HOME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Setup silenzioso al primo avvio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Override configurazione: kodemed-client-config.json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Aggiornamento automatico: previsto per versioni future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Topologia di distribuzione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Kubernetes / OpenShift con Harbor Registry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05840"/>
            <a:ext cx="347472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05840"/>
            <a:ext cx="34747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0972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Harbor Registry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41732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kodemed/dataserver:latest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kodemed/grouper:latest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kodemed/codingui:latest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48640" y="27432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Trivy scan + Cosign/Notary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3886200" y="192024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pull &gt;&gt;&gt;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754880" y="1005840"/>
            <a:ext cx="402336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54880" y="100584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4"/>
          <p:cNvSpPr/>
          <p:nvPr/>
        </p:nvSpPr>
        <p:spPr>
          <a:xfrm>
            <a:off x="4937760" y="10972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937760" y="137160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Ingress / Route</a:t>
            </a:r>
            <a:endParaRPr lang="en-US" sz="9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1600200"/>
          <a:ext cx="365760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548640"/>
                <a:gridCol w="10972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HPA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:8081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:8082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:3000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9" name="Text 16"/>
          <p:cNvSpPr/>
          <p:nvPr/>
        </p:nvSpPr>
        <p:spPr>
          <a:xfrm>
            <a:off x="4937760" y="27889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PostgreSQL (StatefulSet / external)</a:t>
            </a:r>
            <a:endParaRPr lang="en-US" sz="800" dirty="0"/>
          </a:p>
        </p:txBody>
      </p:sp>
      <p:sp>
        <p:nvSpPr>
          <p:cNvPr id="20" name="Shape 17"/>
          <p:cNvSpPr/>
          <p:nvPr/>
        </p:nvSpPr>
        <p:spPr>
          <a:xfrm>
            <a:off x="365760" y="3657600"/>
            <a:ext cx="411480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365760" y="3657600"/>
            <a:ext cx="41148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19"/>
          <p:cNvSpPr/>
          <p:nvPr/>
        </p:nvSpPr>
        <p:spPr>
          <a:xfrm>
            <a:off x="548640" y="374904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Charts o manifest K8s semplici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Autoscaling orizzontale dei pod (HPA) per Server &amp; DataServer</a:t>
            </a:r>
            <a:endParaRPr lang="en-US" sz="800" dirty="0"/>
          </a:p>
        </p:txBody>
      </p:sp>
      <p:sp>
        <p:nvSpPr>
          <p:cNvPr id="23" name="Shape 20"/>
          <p:cNvSpPr/>
          <p:nvPr/>
        </p:nvSpPr>
        <p:spPr>
          <a:xfrm>
            <a:off x="4754880" y="3657600"/>
            <a:ext cx="402336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4754880" y="365760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5" name="Text 22"/>
          <p:cNvSpPr/>
          <p:nvPr/>
        </p:nvSpPr>
        <p:spPr>
          <a:xfrm>
            <a:off x="4937760" y="374904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Registro privato per archiviazione e distribuzione immagini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Scansione vulnerabilità (Trivy) ad ogni push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Configurazione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 XML/JSON, variabili d’ambiente, webhook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 DLL / Client (XML o JSON)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463040"/>
            <a:ext cx="3749040" cy="2743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517904"/>
            <a:ext cx="3566160" cy="2633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&lt;KodeMedConfig&gt;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&lt;ServerUrl&gt;https://api.example.com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&lt;/ServerUrl&gt;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&lt;CodingUIUrl&gt;https://ui.example.com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&lt;/CodingUIUrl&gt;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OAuth2 --&gt;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&lt;OAuth2Url&gt;https://sso/auth&lt;/OAuth2Url&gt;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&lt;OAuth2Realm&gt;kodemed&lt;/OAuth2Realm&gt;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&lt;OAuth2ClientId&gt;kodemed-dll&lt;/OAuth2ClientId&gt;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Language (de/fr/it/en, auto-detect)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&lt;Language&gt;de&lt;/Language&gt;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Processing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&lt;OutputFormat&gt;XML&lt;/OutputFormat&gt;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&lt;ValidateSchema&gt;true&lt;/ValidateSchema&gt;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&lt;/KodeMedConfig&gt;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54880" y="1097280"/>
            <a:ext cx="402336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1887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Impostazioni principali</a:t>
            </a:r>
            <a:endParaRPr lang="en-US" sz="12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1463040"/>
          <a:ext cx="3657600" cy="914400"/>
        </p:xfrm>
        <a:graphic>
          <a:graphicData uri="http://schemas.openxmlformats.org/drawingml/2006/table">
            <a:tbl>
              <a:tblPr/>
              <a:tblGrid>
                <a:gridCol w="1280160"/>
                <a:gridCol w="548640"/>
                <a:gridCol w="18288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Setting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Main server 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OAuth2Url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Identity provider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Language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auto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de, fr, it, 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OutputFormat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XML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XML or JSON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SessionExpiry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Minutes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OfflineTimeout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Minutes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4754880" y="3108960"/>
            <a:ext cx="402336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754880" y="310896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6"/>
          <p:cNvSpPr/>
          <p:nvPr/>
        </p:nvSpPr>
        <p:spPr>
          <a:xfrm>
            <a:off x="4937760" y="31546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Variabili d’ambiente webhook (server)</a:t>
            </a:r>
            <a:endParaRPr lang="en-US" sz="1100" dirty="0"/>
          </a:p>
        </p:txBody>
      </p:sp>
      <p:graphicFrame>
        <p:nvGraphicFramePr>
          <p:cNvPr id="27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3429000"/>
          <a:ext cx="36576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KODEMED_HOOK_RETRY_COUNT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Avvio rapido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Operativo in 3 passaggi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Passaggio 1: Distribuire il server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1508760"/>
            <a:ext cx="8046720" cy="457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563624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docker compose up -d    # Starts Server, DataServer, GrouperServer, CodingUI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" y="205740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Passaggio 2: Installare il client (scegliere un’opzione)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2377440"/>
            <a:ext cx="3840480" cy="64008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40080" y="2432304"/>
            <a:ext cx="365760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Option A: CodingClient (recommended)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Just run KodeMed.CodingClient.exe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Auto-setup handles everything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572000" y="2377440"/>
            <a:ext cx="4206240" cy="64008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663440" y="2432304"/>
            <a:ext cx="402336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Option B: MSI silent install (GPO/SCCM)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msiexec /i KodeMed.msi /quiet SERVERURL="https://..."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48640" y="31546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Passaggio 3: Iniziare la codifica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48640" y="3474720"/>
            <a:ext cx="8046720" cy="7315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40080" y="3529584"/>
            <a:ext cx="7863840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coding.SendConfig(File.ReadAllText("kodemed-config.xml"));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coding.DoCodingWithFormat(spigesXml, FormatType.SpiGes);     // Opens auth + coding UI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string results = coding.GetResults();                         // XML or JSON results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Panoramica del sistema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Componenti della piattaforma KodeMed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36576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36576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 Java (REST + WebSocket)</a:t>
            </a:r>
            <a:endParaRPr lang="en-US" sz="700" dirty="0"/>
          </a:p>
        </p:txBody>
      </p:sp>
      <p:sp>
        <p:nvSpPr>
          <p:cNvPr id="12" name="Shape 10"/>
          <p:cNvSpPr/>
          <p:nvPr/>
        </p:nvSpPr>
        <p:spPr>
          <a:xfrm>
            <a:off x="201168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011680" y="1097280"/>
            <a:ext cx="1600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210312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210312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dati di classificazione</a:t>
            </a:r>
            <a:endParaRPr lang="en-US" sz="700" dirty="0"/>
          </a:p>
        </p:txBody>
      </p:sp>
      <p:sp>
        <p:nvSpPr>
          <p:cNvPr id="16" name="Shape 14"/>
          <p:cNvSpPr/>
          <p:nvPr/>
        </p:nvSpPr>
        <p:spPr>
          <a:xfrm>
            <a:off x="374904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74904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384048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KodeMed.GrouperServer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384048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di raggruppamento DRG (SwissDRG, TARPSY, ST Reha)</a:t>
            </a:r>
            <a:endParaRPr lang="en-US" sz="700" dirty="0"/>
          </a:p>
        </p:txBody>
      </p:sp>
      <p:sp>
        <p:nvSpPr>
          <p:cNvPr id="20" name="Shape 18"/>
          <p:cNvSpPr/>
          <p:nvPr/>
        </p:nvSpPr>
        <p:spPr>
          <a:xfrm>
            <a:off x="548640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48640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20"/>
          <p:cNvSpPr/>
          <p:nvPr/>
        </p:nvSpPr>
        <p:spPr>
          <a:xfrm>
            <a:off x="557784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557784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 web React/Vite</a:t>
            </a:r>
            <a:endParaRPr lang="en-US" sz="700" dirty="0"/>
          </a:p>
        </p:txBody>
      </p:sp>
      <p:sp>
        <p:nvSpPr>
          <p:cNvPr id="24" name="Shape 22"/>
          <p:cNvSpPr/>
          <p:nvPr/>
        </p:nvSpPr>
        <p:spPr>
          <a:xfrm>
            <a:off x="722376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722376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6" name="Text 24"/>
          <p:cNvSpPr/>
          <p:nvPr/>
        </p:nvSpPr>
        <p:spPr>
          <a:xfrm>
            <a:off x="731520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KodeMed.Interface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731520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COM (.NET 9.0)</a:t>
            </a:r>
            <a:endParaRPr lang="en-US" sz="700" dirty="0"/>
          </a:p>
        </p:txBody>
      </p:sp>
      <p:sp>
        <p:nvSpPr>
          <p:cNvPr id="28" name="Shape 26"/>
          <p:cNvSpPr/>
          <p:nvPr/>
        </p:nvSpPr>
        <p:spPr>
          <a:xfrm>
            <a:off x="3200400" y="2468880"/>
            <a:ext cx="2743200" cy="914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3200400" y="24688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30" name="Text 28"/>
          <p:cNvSpPr/>
          <p:nvPr/>
        </p:nvSpPr>
        <p:spPr>
          <a:xfrm>
            <a:off x="3383280" y="256032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KodeMed.CodingClient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3383280" y="28346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system tray – EXE portatile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WebSocket, webhook, selettore lingua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365760" y="3657600"/>
            <a:ext cx="841248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365760" y="3657600"/>
            <a:ext cx="84124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34" name="Text 32"/>
          <p:cNvSpPr/>
          <p:nvPr/>
        </p:nvSpPr>
        <p:spPr>
          <a:xfrm>
            <a:off x="548640" y="374904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Flusso: SIO/Terzi → Server (REST/WS) → CodingClient (WS) → DLL → CodingUI (WebView2)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48640" y="40690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Flusso: SIO (diretto) → DLL (COM) → Server → CodingUI (WebView2)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Integrazione SIO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Integrazione del sistema informativo ospedaliero via DLL COM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API DLL (IKodeMed)</a:t>
            </a:r>
            <a:endParaRPr lang="en-US" sz="1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554480"/>
          <a:ext cx="374904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SendConfig(xml)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Load configuration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DoCodingWithFormat(data, format)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UI flow (auth + browser)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DoCoding(data, format)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Headless processing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GetResults()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Retrieve coding results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GetResultData()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clean SpiGes 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DisposeClient()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Release resources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Esempio di integrazione (C#)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029200" y="1609344"/>
            <a:ext cx="3474720" cy="2633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1. Create instance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2. Configure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coding.SendConfig(configXml);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3. Process with UI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spigesData, FormatType.SpiGes);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4. Check action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 (coding.LastCodingAction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== CodingAction.Applied)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results = coding.GetResults();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xml = coding.GetResultData();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5. Cleanup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coding.DisposeClient();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Installazione del client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 metodi di distribuzione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26517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Installatore MSI (consigliato)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Pacchetto KodeMed.msi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utente (senza admin) o per macchina (Citrix)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Installazione silenziosa via GPO/SCCM/Intune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Registrazione COM + configurazione inclusa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Runtime WebView2 richiesto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4612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46120" y="1097280"/>
            <a:ext cx="26517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342900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Manuale / Xcopy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42900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Copiare DLL + dipendenze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Registrazione COM manuale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Variabili d’ambiente manuali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utenti esperti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12648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1097280"/>
            <a:ext cx="26517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8" name="Text 16"/>
          <p:cNvSpPr/>
          <p:nvPr/>
        </p:nvSpPr>
        <p:spPr>
          <a:xfrm>
            <a:off x="630936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CodingClient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30936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Installato via MSI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tray + WebSocket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Auto-riconnessione + webhook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Compatibile Citrix/VDI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Interfaccia basata su WebView2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65760" y="3566160"/>
            <a:ext cx="8412480" cy="868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3566160"/>
            <a:ext cx="84124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361188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Configurazione (impostata automaticamente dall’installatore MSI o al primo avvio)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3886200"/>
          <a:ext cx="804672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377440"/>
                <a:gridCol w="4206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Example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KODEMED_HOME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Installation directory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KODEMED_DLL_PATH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KodeMed.dll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C:\Users\joe\KodeMed\KodeMed.dll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KODEMED_EXE_PATH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Path to CodingClient.exe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C:\Users\joe\KodeMed\KodeMed.CodingClient.exe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Architettura CodingClient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Applicazione system tray per l’integrazione di terze parti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4300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Flusso di integrazione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48640" y="1417320"/>
            <a:ext cx="8046720" cy="11887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472184"/>
            <a:ext cx="786384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3rd Party App             KodeMed.Server               CodingClient (Tray App)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┌──────────────┐         ┌──────────────────┐         ┌──────────────────────────┐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POST session │──REST──&gt;│ Creates Session   │──WS────&gt;│ WebSocket Listener     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with data    │         │ Returns sessionId │         │  --&gt; DoCodingWithFormat()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             │&lt;─result─│ Status/Results    │&lt;──WS────│  --&gt; WebView2 Coding UI 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└──────────────┘         └──────────────────┘         │  --&gt; Post-Coding Webhook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                                       └──────────────────────────┘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65760" y="2926080"/>
            <a:ext cx="411480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65760" y="29260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297180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Funzionalità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" y="324612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Istanza singola (mutex globale)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Listener WebSocket per CODING_SESSION_LAUNCH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Webhook post-codifica (fire-and-forget, retry)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Selettore lingua (DE/FR/IT/EN, menu tray)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Accesso/disconnessione OAuth2 via menu tray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Avvio automatico all’accesso Windows (HKCU\Run)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Apertura sessioni da file locali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754880" y="2926080"/>
            <a:ext cx="4023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54880" y="29260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7"/>
          <p:cNvSpPr/>
          <p:nvPr/>
        </p:nvSpPr>
        <p:spPr>
          <a:xfrm>
            <a:off x="4937760" y="29718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Punti di forza Citrix / VDI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937760" y="324612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Autonomo: nessuna dipendenza .NET Runtime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Tutte le scritture a livello utente (HKCU, variabili d’amb.)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Portatile: copiare la cartella e avviare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via HKCU\Software\Classes (nessun admin)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Re-setup ad ogni accesso VDI non persistente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Architettura server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 Java con API REST e WebSocket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 (Java)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Applicazione Spring Boot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REST: config, sessioni, audit, istanze, layout, health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Endpoint WebSocket (/ws/dll, /ws/app)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Persistenza JPA/Hibernate (H2/PostgreSQL)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trail (eventi sessione, azioni utente)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Gestione layout (salvare/caricare/condividere)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Validazione token OAuth2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Integrazione grouper (SwissDRG)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Distribuzione Docker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dati di classificazione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Codici ICD-10-GM + descrizioni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Codici procedure CHOP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Codici farmaci ATC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Catalogo grouper SwissDRG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Ricerca full-text con autocompletamento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Cataloghi versionati (aggiornamenti annuali)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REST con cache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Interfaccia di codifica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 web React/Vite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 (React + Vite)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18 con TypeScript + Vite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Gestione stato Zustand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14+ blocchi dati (trascinabili, react-grid-layout)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Tabelle codici modificabili (ICD, CHOP, ATC)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Ricerca codici con autocompletamento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Modifica attributi SpiGes per riga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Formulari dati amministrativi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Risultati grouper in tempo reale (SwissDRG)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Interfaccia multilingue (DE/FR/IT/EN)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Barra cronologia annullamento (navigazione visuale)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Integrato nella DLL via WebView2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Modalità browser autonoma (OAuth2/OIDC)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Aggiornamenti in tempo reale via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Salvare/caricare/condividere layout personalizzati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responsive + tema scuro/chiaro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Navigazione da tastiera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Funzionalità export/import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Autenticazione e sicurezza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OAuth2 / OIDC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Flusso Authorization Code + PKCE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Compatibile Keycloak, Auth0, Azure AD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DLL: login tramite browser integrato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UI: redirect OIDC standard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Aggiornamento automatico dei token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Multi-tenant tramite realm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Controllo accessi basato su gruppi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Claims utente OpenID Connect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402336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Misure di sicurezza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155448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 ovunque (TLS 1.2+)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WSS per le connessioni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Validazione JWT sul server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Applicazione politiche CORS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Scadenza sessione (configurabile)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Logging di audit (tutti gli eventi)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754880" y="2926080"/>
            <a:ext cx="402336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54880" y="29260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4937760" y="3017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Conformità GDPR / nLPD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937760" y="333756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Minimizzazione dati per default (webhook 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includeResultData/includeGrouperResults: disattivato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Protezione SSRF sugli URL webhook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segreto nella configurazione client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Modello dati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Struttura XML SpiGes (UST / Ufficio federale di statistica)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Shape 8"/>
          <p:cNvSpPr/>
          <p:nvPr/>
        </p:nvSpPr>
        <p:spPr>
          <a:xfrm>
            <a:off x="548640" y="1234440"/>
            <a:ext cx="4023360" cy="30175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40080" y="1289304"/>
            <a:ext cx="3840480" cy="2907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Unternehmen (Enterprise)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ent_id, version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Standort[] (Sites)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burnr (BUR number)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Fall[] (Cases)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Administratives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(demographics, dates,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 insurance, canton...)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Diagnose[]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(ICD-10 codes, POA)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Behandlung[]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(CHOP procedures)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Medikament[]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(ATC medications)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Rechnung[] (invoices)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└── Patientenbewegung[]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└── KostentraegerStandort[]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└── KostentraegerUnternehmen[]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754880" y="128016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Entità principali</a:t>
            </a:r>
            <a:endParaRPr lang="en-US" sz="1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1645920"/>
          <a:ext cx="3840480" cy="914400"/>
        </p:xfrm>
        <a:graphic>
          <a:graphicData uri="http://schemas.openxmlformats.org/drawingml/2006/table">
            <a:tbl>
              <a:tblPr/>
              <a:tblGrid>
                <a:gridCol w="1097280"/>
                <a:gridCol w="2743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Fields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Administratives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abc_fall, alter, geschlecht, ein/austritt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Diagnose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diagnose_kode (ICD-10), diagnose_poa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Behandlung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behandlung_chop (CHOP), behandlung_beginn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Medikament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medi_atc, medi_dosis, medi_einheit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GrouperResult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DRG, MDC, PCCL, cost weight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Architettura del sistema</dc:title>
  <dc:subject>PptxGenJS Presentation</dc:subject>
  <dc:creator>KodeMed GmbH</dc:creator>
  <cp:lastModifiedBy>KodeMed GmbH</cp:lastModifiedBy>
  <cp:revision>1</cp:revision>
  <dcterms:created xsi:type="dcterms:W3CDTF">2026-03-19T13:35:34Z</dcterms:created>
  <dcterms:modified xsi:type="dcterms:W3CDTF">2026-03-19T13:35:34Z</dcterms:modified>
</cp:coreProperties>
</file>